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9"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3" d="100"/>
          <a:sy n="73" d="100"/>
        </p:scale>
        <p:origin x="-6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1117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899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436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a:t>Edytuj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9077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2264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48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6808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2764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894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556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5497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358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04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1/21/2017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187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1/21/2017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877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7" name="Date Placeholder 4"/>
          <p:cNvSpPr>
            <a:spLocks noGrp="1"/>
          </p:cNvSpPr>
          <p:nvPr>
            <p:ph type="dt" sz="half" idx="10"/>
          </p:nvPr>
        </p:nvSpPr>
        <p:spPr/>
        <p:txBody>
          <a:bodyPr/>
          <a:lstStyle/>
          <a:p>
            <a:fld id="{B61BEF0D-F0BB-DE4B-95CE-6DB70DBA9567}" type="datetimeFigureOut">
              <a:rPr lang="en-US" smtClean="0"/>
              <a:pPr/>
              <a:t>1/21/2017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176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304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1/21/2017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7637194"/>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00211" y="436098"/>
            <a:ext cx="8825658" cy="1688123"/>
          </a:xfrm>
        </p:spPr>
        <p:txBody>
          <a:bodyPr/>
          <a:lstStyle/>
          <a:p>
            <a:r>
              <a:rPr lang="pl-PL" dirty="0"/>
              <a:t>Moje szczęście</a:t>
            </a:r>
          </a:p>
        </p:txBody>
      </p:sp>
      <p:sp>
        <p:nvSpPr>
          <p:cNvPr id="3" name="Podtytuł 2"/>
          <p:cNvSpPr>
            <a:spLocks noGrp="1"/>
          </p:cNvSpPr>
          <p:nvPr>
            <p:ph type="subTitle" idx="1"/>
          </p:nvPr>
        </p:nvSpPr>
        <p:spPr/>
        <p:txBody>
          <a:bodyPr/>
          <a:lstStyle/>
          <a:p>
            <a:endParaRPr lang="pl-PL"/>
          </a:p>
        </p:txBody>
      </p:sp>
      <p:pic>
        <p:nvPicPr>
          <p:cNvPr id="4" name="Obraz 3"/>
          <p:cNvPicPr>
            <a:picLocks noChangeAspect="1"/>
          </p:cNvPicPr>
          <p:nvPr/>
        </p:nvPicPr>
        <p:blipFill>
          <a:blip r:embed="rId2"/>
          <a:stretch>
            <a:fillRect/>
          </a:stretch>
        </p:blipFill>
        <p:spPr>
          <a:xfrm>
            <a:off x="1151934" y="2634359"/>
            <a:ext cx="4261106" cy="3132489"/>
          </a:xfrm>
          <a:prstGeom prst="rect">
            <a:avLst/>
          </a:prstGeom>
        </p:spPr>
      </p:pic>
      <p:pic>
        <p:nvPicPr>
          <p:cNvPr id="5" name="Obraz 4"/>
          <p:cNvPicPr>
            <a:picLocks noChangeAspect="1"/>
          </p:cNvPicPr>
          <p:nvPr/>
        </p:nvPicPr>
        <p:blipFill>
          <a:blip r:embed="rId3"/>
          <a:stretch>
            <a:fillRect/>
          </a:stretch>
        </p:blipFill>
        <p:spPr>
          <a:xfrm>
            <a:off x="6524389" y="2646082"/>
            <a:ext cx="4681149" cy="3120766"/>
          </a:xfrm>
          <a:prstGeom prst="rect">
            <a:avLst/>
          </a:prstGeom>
        </p:spPr>
      </p:pic>
    </p:spTree>
    <p:extLst>
      <p:ext uri="{BB962C8B-B14F-4D97-AF65-F5344CB8AC3E}">
        <p14:creationId xmlns:p14="http://schemas.microsoft.com/office/powerpoint/2010/main" val="1064096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0" advClick="0" advTm="10000">
        <p15:prstTrans prst="wind"/>
      </p:transition>
    </mc:Choice>
    <mc:Fallback>
      <p:transition advClick="0" advTm="1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Analiza wyników ankiety</a:t>
            </a:r>
          </a:p>
        </p:txBody>
      </p:sp>
      <p:sp>
        <p:nvSpPr>
          <p:cNvPr id="3" name="Symbol zastępczy zawartości 2"/>
          <p:cNvSpPr>
            <a:spLocks noGrp="1"/>
          </p:cNvSpPr>
          <p:nvPr>
            <p:ph idx="1"/>
          </p:nvPr>
        </p:nvSpPr>
        <p:spPr>
          <a:xfrm>
            <a:off x="646112" y="1433939"/>
            <a:ext cx="6894172" cy="5424061"/>
          </a:xfrm>
        </p:spPr>
        <p:txBody>
          <a:bodyPr>
            <a:normAutofit lnSpcReduction="10000"/>
          </a:bodyPr>
          <a:lstStyle/>
          <a:p>
            <a:r>
              <a:rPr lang="pl-PL" dirty="0"/>
              <a:t>Pytanie 6 brzmiało: Co według Ciebie jest największym źródłem szczęścia?</a:t>
            </a:r>
          </a:p>
          <a:p>
            <a:r>
              <a:rPr lang="pl-PL" dirty="0"/>
              <a:t>Niepełnosprawni odpowiedzieli: „Rodzina” w 24 przypadkach tj. 68,5 %, „Poczucie własnej wartości” w 9 przypadkach tj. 25,7 %, „Uznanie” w 3 przypadkach tj. 8,5 %, „Posiadane pieniądze” 1 tj. 2,9 %. „Sukcesu zawodowego”  nie wskazał nikt.</a:t>
            </a:r>
          </a:p>
          <a:p>
            <a:r>
              <a:rPr lang="pl-PL" dirty="0"/>
              <a:t>Dla sportowców zaś: „Rodzina” 13 os</a:t>
            </a:r>
            <a:r>
              <a:rPr lang="en-US" dirty="0" err="1"/>
              <a:t>ób</a:t>
            </a:r>
            <a:r>
              <a:rPr lang="en-US" dirty="0"/>
              <a:t> </a:t>
            </a:r>
            <a:r>
              <a:rPr lang="en-US" dirty="0" err="1"/>
              <a:t>tj</a:t>
            </a:r>
            <a:r>
              <a:rPr lang="en-US" dirty="0"/>
              <a:t>. 65 % </a:t>
            </a:r>
            <a:r>
              <a:rPr lang="en-US" dirty="0" err="1"/>
              <a:t>badanych</a:t>
            </a:r>
            <a:r>
              <a:rPr lang="en-US" dirty="0"/>
              <a:t>,</a:t>
            </a:r>
            <a:r>
              <a:rPr lang="pl-PL" dirty="0"/>
              <a:t> „Poczucie własnej wartości” wskazało 6 os</a:t>
            </a:r>
            <a:r>
              <a:rPr lang="en-US" dirty="0" err="1"/>
              <a:t>ób</a:t>
            </a:r>
            <a:r>
              <a:rPr lang="en-US" dirty="0"/>
              <a:t> </a:t>
            </a:r>
            <a:r>
              <a:rPr lang="en-US" dirty="0" err="1"/>
              <a:t>tj</a:t>
            </a:r>
            <a:r>
              <a:rPr lang="en-US" dirty="0"/>
              <a:t>. 30 %,</a:t>
            </a:r>
            <a:r>
              <a:rPr lang="pl-PL" dirty="0"/>
              <a:t> „Inne” wskazała1 osoba tj. 5 %.</a:t>
            </a:r>
          </a:p>
          <a:p>
            <a:r>
              <a:rPr lang="pl-PL" dirty="0"/>
              <a:t>Sportowcy nie wybrali zaś „pieniędzy”, „szacunku społecznego”, „uznania” i „sukcesu zawodowego”.</a:t>
            </a:r>
          </a:p>
          <a:p>
            <a:r>
              <a:rPr lang="pl-PL" dirty="0"/>
              <a:t>Niepełnosprawni wybierali wszystkie możliwości wyboru, jednak „rodzina” również dla nich jest na pierwszym miejscu jako źródło szczęścia.</a:t>
            </a:r>
          </a:p>
          <a:p>
            <a:pPr marL="0" indent="0">
              <a:buNone/>
            </a:pPr>
            <a:r>
              <a:rPr lang="pl-PL" dirty="0"/>
              <a:t> </a:t>
            </a:r>
          </a:p>
        </p:txBody>
      </p:sp>
      <p:pic>
        <p:nvPicPr>
          <p:cNvPr id="4" name="Obraz 3"/>
          <p:cNvPicPr>
            <a:picLocks noChangeAspect="1"/>
          </p:cNvPicPr>
          <p:nvPr/>
        </p:nvPicPr>
        <p:blipFill>
          <a:blip r:embed="rId2"/>
          <a:stretch>
            <a:fillRect/>
          </a:stretch>
        </p:blipFill>
        <p:spPr>
          <a:xfrm>
            <a:off x="7540284" y="2082136"/>
            <a:ext cx="4515728" cy="3008604"/>
          </a:xfrm>
          <a:prstGeom prst="rect">
            <a:avLst/>
          </a:prstGeom>
        </p:spPr>
      </p:pic>
    </p:spTree>
    <p:extLst>
      <p:ext uri="{BB962C8B-B14F-4D97-AF65-F5344CB8AC3E}">
        <p14:creationId xmlns:p14="http://schemas.microsoft.com/office/powerpoint/2010/main" val="1661794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4220" y="537124"/>
            <a:ext cx="9404723" cy="1400530"/>
          </a:xfrm>
        </p:spPr>
        <p:txBody>
          <a:bodyPr/>
          <a:lstStyle/>
          <a:p>
            <a:r>
              <a:rPr lang="pl-PL" dirty="0"/>
              <a:t>Wnioski </a:t>
            </a:r>
          </a:p>
        </p:txBody>
      </p:sp>
      <p:sp>
        <p:nvSpPr>
          <p:cNvPr id="3" name="Symbol zastępczy zawartości 2"/>
          <p:cNvSpPr>
            <a:spLocks noGrp="1"/>
          </p:cNvSpPr>
          <p:nvPr>
            <p:ph idx="1"/>
          </p:nvPr>
        </p:nvSpPr>
        <p:spPr>
          <a:xfrm>
            <a:off x="512470" y="1391737"/>
            <a:ext cx="6254090" cy="5318552"/>
          </a:xfrm>
        </p:spPr>
        <p:txBody>
          <a:bodyPr>
            <a:normAutofit fontScale="92500" lnSpcReduction="20000"/>
          </a:bodyPr>
          <a:lstStyle/>
          <a:p>
            <a:r>
              <a:rPr lang="pl-PL" dirty="0"/>
              <a:t>Odpowiedzi na poziom szczęścia różnych grup społecznych (w naszym badaniu niepełnosprawnych ruchowo i sportowców) oraz zależności między sprawnością fizyczną a odczuwaniem szczęścia dostarczają nam pytania 1, 2, 4, 6. Pytanie 3 i 5 również nie wnoszą nic do przedmiotowego badania i można by inaczej je sformułować.</a:t>
            </a:r>
          </a:p>
          <a:p>
            <a:r>
              <a:rPr lang="pl-PL" dirty="0"/>
              <a:t>Odpowiedź na postawione pytanie „Czy odczuwanie szczęścia jest zależne od sprawności fizycznej” brzmi NIE. Dla każdego człowieka szczęście jest czymś innym i na pewno nie jest ono związane ze sprawnością fizyczną, nawet dla osób niepełnosprawnych, które czasami posiadają jej tylko namiastkę. Rekompensatą braku sprawności może być rodzina, poczucie własnej wartości. A zatem można być sprawnym sportowcem i nieszczęśliwym z powodu braku pieniędzy, albo niepełnosprawnym i szczęśliwym człowiekiem posiadającym wspaniałą wspierającą rodzinę. Źródło szczęścia jest w NAS.</a:t>
            </a:r>
          </a:p>
          <a:p>
            <a:endParaRPr lang="pl-PL" dirty="0"/>
          </a:p>
        </p:txBody>
      </p:sp>
      <p:pic>
        <p:nvPicPr>
          <p:cNvPr id="4" name="Obraz 3"/>
          <p:cNvPicPr>
            <a:picLocks noChangeAspect="1"/>
          </p:cNvPicPr>
          <p:nvPr/>
        </p:nvPicPr>
        <p:blipFill>
          <a:blip r:embed="rId2"/>
          <a:stretch>
            <a:fillRect/>
          </a:stretch>
        </p:blipFill>
        <p:spPr>
          <a:xfrm>
            <a:off x="6900320" y="2223664"/>
            <a:ext cx="5071648" cy="2784434"/>
          </a:xfrm>
          <a:prstGeom prst="rect">
            <a:avLst/>
          </a:prstGeom>
        </p:spPr>
      </p:pic>
    </p:spTree>
    <p:extLst>
      <p:ext uri="{BB962C8B-B14F-4D97-AF65-F5344CB8AC3E}">
        <p14:creationId xmlns:p14="http://schemas.microsoft.com/office/powerpoint/2010/main" val="389799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Projekt badawczy „Moje szczęście”</a:t>
            </a:r>
          </a:p>
        </p:txBody>
      </p:sp>
      <p:sp>
        <p:nvSpPr>
          <p:cNvPr id="3" name="Symbol zastępczy zawartości 2"/>
          <p:cNvSpPr>
            <a:spLocks noGrp="1"/>
          </p:cNvSpPr>
          <p:nvPr>
            <p:ph idx="1"/>
          </p:nvPr>
        </p:nvSpPr>
        <p:spPr>
          <a:xfrm>
            <a:off x="478301" y="1853248"/>
            <a:ext cx="6682154" cy="4494543"/>
          </a:xfrm>
        </p:spPr>
        <p:txBody>
          <a:bodyPr>
            <a:noAutofit/>
          </a:bodyPr>
          <a:lstStyle/>
          <a:p>
            <a:r>
              <a:rPr lang="pl-PL" sz="3200" dirty="0"/>
              <a:t>Projekt miał na celu porównanie postrzegania szczęścia przez osoby niepełnosprawne i sportowców wyczynowych. W sumie w ankiecie wzięło udział 36 osób niepełnosprawnych i 20 sportowców.</a:t>
            </a:r>
          </a:p>
        </p:txBody>
      </p:sp>
      <p:pic>
        <p:nvPicPr>
          <p:cNvPr id="4" name="Obraz 3"/>
          <p:cNvPicPr>
            <a:picLocks noChangeAspect="1"/>
          </p:cNvPicPr>
          <p:nvPr/>
        </p:nvPicPr>
        <p:blipFill>
          <a:blip r:embed="rId2"/>
          <a:stretch>
            <a:fillRect/>
          </a:stretch>
        </p:blipFill>
        <p:spPr>
          <a:xfrm>
            <a:off x="7328265" y="1504676"/>
            <a:ext cx="4448691" cy="4433812"/>
          </a:xfrm>
          <a:prstGeom prst="rect">
            <a:avLst/>
          </a:prstGeom>
        </p:spPr>
      </p:pic>
    </p:spTree>
    <p:extLst>
      <p:ext uri="{BB962C8B-B14F-4D97-AF65-F5344CB8AC3E}">
        <p14:creationId xmlns:p14="http://schemas.microsoft.com/office/powerpoint/2010/main" val="114283068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0">
        <p15:prstTrans prst="wind"/>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a:t>Pytania, które znalazły się w ankiecie</a:t>
            </a:r>
            <a:br>
              <a:rPr lang="pl-PL" sz="3600" dirty="0"/>
            </a:br>
            <a:endParaRPr lang="pl-PL" sz="3600" dirty="0"/>
          </a:p>
        </p:txBody>
      </p:sp>
      <p:sp>
        <p:nvSpPr>
          <p:cNvPr id="3" name="Symbol zastępczy zawartości 2"/>
          <p:cNvSpPr>
            <a:spLocks noGrp="1"/>
          </p:cNvSpPr>
          <p:nvPr>
            <p:ph idx="1"/>
          </p:nvPr>
        </p:nvSpPr>
        <p:spPr>
          <a:xfrm>
            <a:off x="875201" y="1853248"/>
            <a:ext cx="8946541" cy="4195481"/>
          </a:xfrm>
        </p:spPr>
        <p:txBody>
          <a:bodyPr>
            <a:noAutofit/>
          </a:bodyPr>
          <a:lstStyle/>
          <a:p>
            <a:r>
              <a:rPr lang="pl-PL" sz="3000" dirty="0"/>
              <a:t>Czy jesteś szczęśliwy?</a:t>
            </a:r>
          </a:p>
          <a:p>
            <a:r>
              <a:rPr lang="pl-PL" sz="3000" dirty="0"/>
              <a:t>Co ogranicza Twoje dążenie do szczęścia?</a:t>
            </a:r>
          </a:p>
          <a:p>
            <a:r>
              <a:rPr lang="pl-PL" sz="3000" dirty="0"/>
              <a:t>Czy same marzenia mogą uszczęśliwiać?</a:t>
            </a:r>
          </a:p>
          <a:p>
            <a:r>
              <a:rPr lang="pl-PL" sz="3000" dirty="0"/>
              <a:t>Czym jest dla Ciebie niepełnosprawność?</a:t>
            </a:r>
          </a:p>
          <a:p>
            <a:r>
              <a:rPr lang="pl-PL" sz="3000" dirty="0"/>
              <a:t>Czy zgadzasz się z twierdzeniem, że „ nie ma niezawodnych źródeł szczęścia”?</a:t>
            </a:r>
          </a:p>
          <a:p>
            <a:r>
              <a:rPr lang="pl-PL" sz="3000" dirty="0"/>
              <a:t>Co według Ciebie jest największym źródłem szczęścia?</a:t>
            </a:r>
          </a:p>
          <a:p>
            <a:endParaRPr lang="pl-PL" sz="3000" dirty="0"/>
          </a:p>
        </p:txBody>
      </p:sp>
      <p:sp>
        <p:nvSpPr>
          <p:cNvPr id="4" name="Prostokąt 3"/>
          <p:cNvSpPr/>
          <p:nvPr/>
        </p:nvSpPr>
        <p:spPr>
          <a:xfrm>
            <a:off x="9564709" y="1339748"/>
            <a:ext cx="2339103" cy="4708981"/>
          </a:xfrm>
          <a:prstGeom prst="rect">
            <a:avLst/>
          </a:prstGeom>
          <a:noFill/>
        </p:spPr>
        <p:txBody>
          <a:bodyPr wrap="none" lIns="91440" tIns="45720" rIns="91440" bIns="45720">
            <a:spAutoFit/>
          </a:bodyPr>
          <a:lstStyle/>
          <a:p>
            <a:pPr algn="ctr"/>
            <a:r>
              <a:rPr lang="pl-PL" sz="30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Tree>
    <p:extLst>
      <p:ext uri="{BB962C8B-B14F-4D97-AF65-F5344CB8AC3E}">
        <p14:creationId xmlns:p14="http://schemas.microsoft.com/office/powerpoint/2010/main" val="1854936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Analiza wyników ankiety</a:t>
            </a:r>
            <a:br>
              <a:rPr lang="pl-PL" dirty="0"/>
            </a:br>
            <a:endParaRPr lang="pl-PL" dirty="0"/>
          </a:p>
        </p:txBody>
      </p:sp>
      <p:sp>
        <p:nvSpPr>
          <p:cNvPr id="3" name="Symbol zastępczy zawartości 2"/>
          <p:cNvSpPr>
            <a:spLocks noGrp="1"/>
          </p:cNvSpPr>
          <p:nvPr>
            <p:ph idx="1"/>
          </p:nvPr>
        </p:nvSpPr>
        <p:spPr>
          <a:xfrm>
            <a:off x="646111" y="1560549"/>
            <a:ext cx="8946541" cy="4882454"/>
          </a:xfrm>
        </p:spPr>
        <p:txBody>
          <a:bodyPr>
            <a:normAutofit/>
          </a:bodyPr>
          <a:lstStyle/>
          <a:p>
            <a:r>
              <a:rPr lang="pl-PL" sz="2400" dirty="0"/>
              <a:t>Badanie ankietowe przeprowadzono wśród 20 sportowców (15kobiet i 5 mężczyzn) i 36 osób z niepełnosprawnością ruchową (25 kobiet i 11 mężczyzn). W obu przypadkach pytania były takie same. Badane osoby były w grupie wiekowej od poniżej 18 lat do powyżej 40 lat. Najwięcej badanych było w grupie wiekowej 26-35 lat (23 niepełnosprawnych) i  po 2 lub 3 osoby w każdej grupie wiekowej sportowców. Miejscem zamieszkania tych osób w przeważającej części było miasto powyżej 500000 mieszkańców (9 sportowców) i miasto do 50000 mieszkańców w przypadku osób niepełnosprawnych (14 osób) oraz wieś (11 osób).</a:t>
            </a:r>
          </a:p>
          <a:p>
            <a:endParaRPr lang="pl-PL" dirty="0"/>
          </a:p>
        </p:txBody>
      </p:sp>
    </p:spTree>
    <p:extLst>
      <p:ext uri="{BB962C8B-B14F-4D97-AF65-F5344CB8AC3E}">
        <p14:creationId xmlns:p14="http://schemas.microsoft.com/office/powerpoint/2010/main" val="53772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Analiza wyników ankiety</a:t>
            </a:r>
          </a:p>
        </p:txBody>
      </p:sp>
      <p:sp>
        <p:nvSpPr>
          <p:cNvPr id="3" name="Symbol zastępczy zawartości 2"/>
          <p:cNvSpPr>
            <a:spLocks noGrp="1"/>
          </p:cNvSpPr>
          <p:nvPr>
            <p:ph idx="1"/>
          </p:nvPr>
        </p:nvSpPr>
        <p:spPr>
          <a:xfrm>
            <a:off x="646110" y="1532519"/>
            <a:ext cx="5299444" cy="5325481"/>
          </a:xfrm>
        </p:spPr>
        <p:txBody>
          <a:bodyPr/>
          <a:lstStyle/>
          <a:p>
            <a:r>
              <a:rPr lang="pl-PL" dirty="0"/>
              <a:t>Pytanie 1 brzmiało: </a:t>
            </a:r>
            <a:r>
              <a:rPr lang="pl-PL" b="1" dirty="0"/>
              <a:t>Czy jesteś szczęśliwy</a:t>
            </a:r>
            <a:r>
              <a:rPr lang="pl-PL" dirty="0"/>
              <a:t>?</a:t>
            </a:r>
          </a:p>
          <a:p>
            <a:r>
              <a:rPr lang="pl-PL" dirty="0"/>
              <a:t>W przypadku osób niepełnosprawnych 29 tj. (82,9%) odpowiedziało TAK, a 7 osób tj. (20%) odpowiedziało NIE.</a:t>
            </a:r>
          </a:p>
          <a:p>
            <a:r>
              <a:rPr lang="pl-PL" dirty="0"/>
              <a:t>W przypadku sportowców 20 odpowiedziało TAK tj. (100%).</a:t>
            </a:r>
          </a:p>
          <a:p>
            <a:r>
              <a:rPr lang="pl-PL" dirty="0"/>
              <a:t>Odpowiedzi świadczą o tym, że niepełnosprawność ma jednak związek z tym czy ktoś jest szczęśliwy czy nie.</a:t>
            </a:r>
          </a:p>
          <a:p>
            <a:endParaRPr lang="pl-PL" dirty="0"/>
          </a:p>
        </p:txBody>
      </p:sp>
      <p:pic>
        <p:nvPicPr>
          <p:cNvPr id="5" name="Obraz 4"/>
          <p:cNvPicPr>
            <a:picLocks noChangeAspect="1"/>
          </p:cNvPicPr>
          <p:nvPr/>
        </p:nvPicPr>
        <p:blipFill>
          <a:blip r:embed="rId2"/>
          <a:stretch>
            <a:fillRect/>
          </a:stretch>
        </p:blipFill>
        <p:spPr>
          <a:xfrm>
            <a:off x="5945554" y="1754773"/>
            <a:ext cx="5969781" cy="3963935"/>
          </a:xfrm>
          <a:prstGeom prst="rect">
            <a:avLst/>
          </a:prstGeom>
        </p:spPr>
      </p:pic>
    </p:spTree>
    <p:extLst>
      <p:ext uri="{BB962C8B-B14F-4D97-AF65-F5344CB8AC3E}">
        <p14:creationId xmlns:p14="http://schemas.microsoft.com/office/powerpoint/2010/main" val="1632643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a:t>Analiza wyników ankiety</a:t>
            </a:r>
            <a:br>
              <a:rPr lang="pl-PL" dirty="0"/>
            </a:br>
            <a:endParaRPr lang="pl-PL" dirty="0"/>
          </a:p>
        </p:txBody>
      </p:sp>
      <p:sp>
        <p:nvSpPr>
          <p:cNvPr id="7" name="Symbol zastępczy zawartości 6"/>
          <p:cNvSpPr>
            <a:spLocks noGrp="1"/>
          </p:cNvSpPr>
          <p:nvPr>
            <p:ph idx="1"/>
          </p:nvPr>
        </p:nvSpPr>
        <p:spPr>
          <a:xfrm>
            <a:off x="646112" y="1248301"/>
            <a:ext cx="6684034" cy="5265005"/>
          </a:xfrm>
        </p:spPr>
        <p:txBody>
          <a:bodyPr>
            <a:noAutofit/>
          </a:bodyPr>
          <a:lstStyle/>
          <a:p>
            <a:r>
              <a:rPr lang="pl-PL" sz="1500" dirty="0"/>
              <a:t>Pytanie 2 brzmiało: </a:t>
            </a:r>
            <a:r>
              <a:rPr lang="pl-PL" sz="1500" b="1" dirty="0"/>
              <a:t>Co ogranicza Twoje dążenie do szczęścia?</a:t>
            </a:r>
          </a:p>
          <a:p>
            <a:r>
              <a:rPr lang="pl-PL" sz="1500" dirty="0"/>
              <a:t>Jako </a:t>
            </a:r>
            <a:r>
              <a:rPr lang="pl-PL" sz="1500" b="1" dirty="0"/>
              <a:t>ograniczenie w dążeniu do szczęścia</a:t>
            </a:r>
            <a:r>
              <a:rPr lang="pl-PL" sz="1500" dirty="0"/>
              <a:t> niepełnosprawni wskazali „na sprawność fizyczną” 13 osób tj. (37,1%), 7 osób „nic” tj. 20 %, 6  „finanse” tj. 17,1 %, 6 „miejsce zamieszkania”, 3 „ja sam” tj. 8,5 %, 1 „brak pracy” tj. 2,9 %..</a:t>
            </a:r>
          </a:p>
          <a:p>
            <a:r>
              <a:rPr lang="pl-PL" sz="1500" dirty="0"/>
              <a:t>Sportowcy natomiast jako ograniczenie w dążeniu do szczęścia wskazali: „finanse” 8 osób badanych tj. 40%, „ja sam” 5 osób tj. 25%, „sprawność fizyczna” 4 osoby tj. 20%, „nic” 3 osoby tj. 15% badanych, „miejsce zamieszkania” 2 osoby tj. 10 % i „inne” 1 osoba tj. 5 %.</a:t>
            </a:r>
          </a:p>
          <a:p>
            <a:r>
              <a:rPr lang="pl-PL" sz="1500" dirty="0"/>
              <a:t>Z tych danych wyłania się różnica wartości wśród badanych. Co innego ogranicza w dążeniu do szczęścia niepełnosprawnych (na pierwszym miejscu „sprawność fizyczna”), a u sportowców na pierwszym miejscu „finanse”. „Sprawność fizyczną” jako ograniczenie w dążeniu do szczęścia wskazało 4 sportowców tj. 20 % badanych, choć ich sprawność jest prawdopodobnie bardzo dobra.</a:t>
            </a:r>
          </a:p>
          <a:p>
            <a:r>
              <a:rPr lang="pl-PL" sz="1500" dirty="0"/>
              <a:t>„Ja sam” ograniczam się w dążeniu do szczęścia w przypadku niepełnosprawnych wskazały 3 osoby tj. 8,5 %, a w przypadku sportowców 5 osób tj. 25 % badanych, co świadczy o większej pracy nad sobą osób niepełnosprawnych ruchowo.</a:t>
            </a:r>
          </a:p>
          <a:p>
            <a:endParaRPr lang="pl-PL" sz="1400" dirty="0"/>
          </a:p>
        </p:txBody>
      </p:sp>
      <p:pic>
        <p:nvPicPr>
          <p:cNvPr id="8" name="Obraz 7"/>
          <p:cNvPicPr>
            <a:picLocks noChangeAspect="1"/>
          </p:cNvPicPr>
          <p:nvPr/>
        </p:nvPicPr>
        <p:blipFill>
          <a:blip r:embed="rId2"/>
          <a:stretch>
            <a:fillRect/>
          </a:stretch>
        </p:blipFill>
        <p:spPr>
          <a:xfrm>
            <a:off x="7330146" y="1431217"/>
            <a:ext cx="4762500" cy="4371975"/>
          </a:xfrm>
          <a:prstGeom prst="rect">
            <a:avLst/>
          </a:prstGeom>
        </p:spPr>
      </p:pic>
    </p:spTree>
    <p:extLst>
      <p:ext uri="{BB962C8B-B14F-4D97-AF65-F5344CB8AC3E}">
        <p14:creationId xmlns:p14="http://schemas.microsoft.com/office/powerpoint/2010/main" val="33440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Analiza wyników ankiety</a:t>
            </a:r>
          </a:p>
        </p:txBody>
      </p:sp>
      <p:sp>
        <p:nvSpPr>
          <p:cNvPr id="3" name="Symbol zastępczy zawartości 2"/>
          <p:cNvSpPr>
            <a:spLocks noGrp="1"/>
          </p:cNvSpPr>
          <p:nvPr>
            <p:ph idx="1"/>
          </p:nvPr>
        </p:nvSpPr>
        <p:spPr>
          <a:xfrm>
            <a:off x="646111" y="1602752"/>
            <a:ext cx="4558935" cy="4195481"/>
          </a:xfrm>
        </p:spPr>
        <p:txBody>
          <a:bodyPr>
            <a:noAutofit/>
          </a:bodyPr>
          <a:lstStyle/>
          <a:p>
            <a:r>
              <a:rPr lang="pl-PL" sz="2400" dirty="0"/>
              <a:t>Pytanie 3 brzmiało:</a:t>
            </a:r>
            <a:r>
              <a:rPr lang="pl-PL" sz="2400" b="1" dirty="0"/>
              <a:t> Czy same marzenia mogą uszczęśliwiać?</a:t>
            </a:r>
          </a:p>
          <a:p>
            <a:r>
              <a:rPr lang="pl-PL" sz="2400" dirty="0"/>
              <a:t>Niepełnosprawni: 14 osób tj. 40 % odpowiedziało TAK, a 21 osób tj. 60 % odpowiedziało NIE.</a:t>
            </a:r>
          </a:p>
          <a:p>
            <a:r>
              <a:rPr lang="pl-PL" sz="2400" dirty="0"/>
              <a:t>Sportowcy: 7 osób tj. 35 % odpowiedziało TAK, a 13 osób tj. 65 % odpowiedziało NIE.</a:t>
            </a:r>
          </a:p>
          <a:p>
            <a:endParaRPr lang="pl-PL" sz="2400" b="1" dirty="0"/>
          </a:p>
        </p:txBody>
      </p:sp>
      <p:pic>
        <p:nvPicPr>
          <p:cNvPr id="4" name="Obraz 3"/>
          <p:cNvPicPr>
            <a:picLocks noChangeAspect="1"/>
          </p:cNvPicPr>
          <p:nvPr/>
        </p:nvPicPr>
        <p:blipFill>
          <a:blip r:embed="rId2"/>
          <a:stretch>
            <a:fillRect/>
          </a:stretch>
        </p:blipFill>
        <p:spPr>
          <a:xfrm>
            <a:off x="5348472" y="1853248"/>
            <a:ext cx="6657706" cy="4167724"/>
          </a:xfrm>
          <a:prstGeom prst="rect">
            <a:avLst/>
          </a:prstGeom>
        </p:spPr>
      </p:pic>
    </p:spTree>
    <p:extLst>
      <p:ext uri="{BB962C8B-B14F-4D97-AF65-F5344CB8AC3E}">
        <p14:creationId xmlns:p14="http://schemas.microsoft.com/office/powerpoint/2010/main" val="241526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Analiza wyników ankiety</a:t>
            </a:r>
            <a:br>
              <a:rPr lang="pl-PL" dirty="0"/>
            </a:br>
            <a:endParaRPr lang="pl-PL" dirty="0"/>
          </a:p>
        </p:txBody>
      </p:sp>
      <p:sp>
        <p:nvSpPr>
          <p:cNvPr id="3" name="Symbol zastępczy zawartości 2"/>
          <p:cNvSpPr>
            <a:spLocks noGrp="1"/>
          </p:cNvSpPr>
          <p:nvPr>
            <p:ph idx="1"/>
          </p:nvPr>
        </p:nvSpPr>
        <p:spPr>
          <a:xfrm>
            <a:off x="646112" y="1336432"/>
            <a:ext cx="7189593" cy="5683346"/>
          </a:xfrm>
        </p:spPr>
        <p:txBody>
          <a:bodyPr>
            <a:normAutofit lnSpcReduction="10000"/>
          </a:bodyPr>
          <a:lstStyle/>
          <a:p>
            <a:r>
              <a:rPr lang="pl-PL" sz="1800" dirty="0"/>
              <a:t>Pytanie 4 brzmiało: </a:t>
            </a:r>
            <a:r>
              <a:rPr lang="pl-PL" sz="1800" b="1" dirty="0"/>
              <a:t>Czym jest dla Ciebie niepełnosprawność?</a:t>
            </a:r>
          </a:p>
          <a:p>
            <a:r>
              <a:rPr lang="pl-PL" sz="1800" dirty="0"/>
              <a:t>Niepełnosprawni odpowiedzieli: 9 osób „ciągłym pokonywaniem barier” tj. 25,7 %, tyle samo też odpowiedziało „sprawą normalną”, 7 osób odpowiedziało „stanem zdrowia” tj. 20 %, tylko 3 osoby odpowiedziały, że niepełnosprawność jest dla nich „kalectwem” tj. 8,5 %, a 1 „cierpieniem” tj. 2,9 %.</a:t>
            </a:r>
          </a:p>
          <a:p>
            <a:r>
              <a:rPr lang="pl-PL" sz="1800" dirty="0"/>
              <a:t>Sportowcy natomiast odpowiedzieli następująco: „Stanem zdrowia” 10 os</a:t>
            </a:r>
            <a:r>
              <a:rPr lang="en-US" sz="1800" dirty="0" err="1"/>
              <a:t>ób</a:t>
            </a:r>
            <a:r>
              <a:rPr lang="en-US" sz="1800" dirty="0"/>
              <a:t> </a:t>
            </a:r>
            <a:r>
              <a:rPr lang="en-US" sz="1800" dirty="0" err="1"/>
              <a:t>tj</a:t>
            </a:r>
            <a:r>
              <a:rPr lang="en-US" sz="1800" dirty="0"/>
              <a:t>. 50 %,</a:t>
            </a:r>
            <a:r>
              <a:rPr lang="pl-PL" sz="1800" dirty="0"/>
              <a:t> „Ciągłym pokonywaniem barier” 3 osoby tj. 15 %, „Cierpieniem” 2 osoby tj. 10 %, „Ograniczeniem zdolności do życia w społeczeństwie” 2 osoby tj. 10 %,  „Trudno powiedzieć” 2 osoby tj. 10 %, „Sprawą normalną” 1 osoba tj. 5 %.</a:t>
            </a:r>
          </a:p>
          <a:p>
            <a:r>
              <a:rPr lang="pl-PL" sz="1800" dirty="0"/>
              <a:t>Z powyższego wynika, że niepełnosprawni nie traktują swoich ograniczeń jako cierpienie (1 osoba) lub kalectwo (3 osoby) ale raczej jako sprawę normalną (9 osób). Za to sportowcy (2 osoby) niepełnosprawność określili jako cierpienie. 10 osób (50 %) określiło niepełnosprawność jako stan zdrowia.</a:t>
            </a:r>
          </a:p>
        </p:txBody>
      </p:sp>
      <p:pic>
        <p:nvPicPr>
          <p:cNvPr id="4" name="Obraz 3"/>
          <p:cNvPicPr>
            <a:picLocks noChangeAspect="1"/>
          </p:cNvPicPr>
          <p:nvPr/>
        </p:nvPicPr>
        <p:blipFill>
          <a:blip r:embed="rId2"/>
          <a:stretch>
            <a:fillRect/>
          </a:stretch>
        </p:blipFill>
        <p:spPr>
          <a:xfrm>
            <a:off x="7850219" y="1853248"/>
            <a:ext cx="4040484" cy="4040484"/>
          </a:xfrm>
          <a:prstGeom prst="rect">
            <a:avLst/>
          </a:prstGeom>
        </p:spPr>
      </p:pic>
    </p:spTree>
    <p:extLst>
      <p:ext uri="{BB962C8B-B14F-4D97-AF65-F5344CB8AC3E}">
        <p14:creationId xmlns:p14="http://schemas.microsoft.com/office/powerpoint/2010/main" val="2543756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Analiza wyników ankiety</a:t>
            </a:r>
          </a:p>
        </p:txBody>
      </p:sp>
      <p:sp>
        <p:nvSpPr>
          <p:cNvPr id="3" name="Symbol zastępczy zawartości 2"/>
          <p:cNvSpPr>
            <a:spLocks noGrp="1"/>
          </p:cNvSpPr>
          <p:nvPr>
            <p:ph idx="1"/>
          </p:nvPr>
        </p:nvSpPr>
        <p:spPr>
          <a:xfrm>
            <a:off x="646111" y="1448008"/>
            <a:ext cx="5037237" cy="5409992"/>
          </a:xfrm>
        </p:spPr>
        <p:txBody>
          <a:bodyPr>
            <a:normAutofit/>
          </a:bodyPr>
          <a:lstStyle/>
          <a:p>
            <a:r>
              <a:rPr lang="pl-PL" sz="2200" dirty="0"/>
              <a:t>Pytanie 5 brzmiało: </a:t>
            </a:r>
            <a:r>
              <a:rPr lang="pl-PL" sz="2200" b="1" dirty="0"/>
              <a:t>Czy zgadzasz się z twierdzeniem, że „ nie ma niezawodnych źródeł szczęścia”?</a:t>
            </a:r>
          </a:p>
          <a:p>
            <a:r>
              <a:rPr lang="pl-PL" sz="2200" dirty="0"/>
              <a:t>Niepełnosprawni odpowiedzieli TAK 26 razy tj. 74,3 % ankietowanych, a 9 odpowiedziało NIE tj. 25,7 %.</a:t>
            </a:r>
          </a:p>
          <a:p>
            <a:r>
              <a:rPr lang="pl-PL" sz="2200" dirty="0"/>
              <a:t>Sportowcy odpowiedzieli 11 razy TAK tj. 55 % 9 razy NIE tj. 45 %,</a:t>
            </a:r>
          </a:p>
          <a:p>
            <a:r>
              <a:rPr lang="pl-PL" sz="2200" dirty="0"/>
              <a:t>Tu  wyraźnie widać bardziej racjonalne podejście do życia niepełnosprawnych niż </a:t>
            </a:r>
            <a:r>
              <a:rPr lang="pl-PL" sz="2200" dirty="0" err="1"/>
              <a:t>sportowc</a:t>
            </a:r>
            <a:r>
              <a:rPr lang="en-US" sz="2200" dirty="0" err="1"/>
              <a:t>ów</a:t>
            </a:r>
            <a:r>
              <a:rPr lang="en-US" sz="2200" dirty="0"/>
              <a:t>.</a:t>
            </a:r>
          </a:p>
          <a:p>
            <a:endParaRPr lang="pl-PL" sz="2200" dirty="0"/>
          </a:p>
        </p:txBody>
      </p:sp>
      <p:pic>
        <p:nvPicPr>
          <p:cNvPr id="6" name="Obraz 5"/>
          <p:cNvPicPr>
            <a:picLocks noChangeAspect="1"/>
          </p:cNvPicPr>
          <p:nvPr/>
        </p:nvPicPr>
        <p:blipFill>
          <a:blip r:embed="rId2"/>
          <a:stretch>
            <a:fillRect/>
          </a:stretch>
        </p:blipFill>
        <p:spPr>
          <a:xfrm>
            <a:off x="6390029" y="2135431"/>
            <a:ext cx="4892260" cy="3255577"/>
          </a:xfrm>
          <a:prstGeom prst="rect">
            <a:avLst/>
          </a:prstGeom>
        </p:spPr>
      </p:pic>
    </p:spTree>
    <p:extLst>
      <p:ext uri="{BB962C8B-B14F-4D97-AF65-F5344CB8AC3E}">
        <p14:creationId xmlns:p14="http://schemas.microsoft.com/office/powerpoint/2010/main" val="3774213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92</TotalTime>
  <Words>1120</Words>
  <Application>Microsoft Office PowerPoint</Application>
  <PresentationFormat>Niestandardowy</PresentationFormat>
  <Paragraphs>48</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Jon</vt:lpstr>
      <vt:lpstr>Moje szczęście</vt:lpstr>
      <vt:lpstr>Projekt badawczy „Moje szczęście”</vt:lpstr>
      <vt:lpstr>Pytania, które znalazły się w ankiecie </vt:lpstr>
      <vt:lpstr>Analiza wyników ankiety </vt:lpstr>
      <vt:lpstr>Analiza wyników ankiety</vt:lpstr>
      <vt:lpstr>Analiza wyników ankiety </vt:lpstr>
      <vt:lpstr>Analiza wyników ankiety</vt:lpstr>
      <vt:lpstr>Analiza wyników ankiety </vt:lpstr>
      <vt:lpstr>Analiza wyników ankiety</vt:lpstr>
      <vt:lpstr>Analiza wyników ankiety</vt:lpstr>
      <vt:lpstr>Wnioski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Moje szczęście</dc:title>
  <dc:creator>Paulina Andrysiak</dc:creator>
  <cp:lastModifiedBy>Joanna</cp:lastModifiedBy>
  <cp:revision>11</cp:revision>
  <dcterms:created xsi:type="dcterms:W3CDTF">2017-01-10T10:37:32Z</dcterms:created>
  <dcterms:modified xsi:type="dcterms:W3CDTF">2017-01-21T18:52:43Z</dcterms:modified>
</cp:coreProperties>
</file>